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4"/>
  </p:sldMasterIdLst>
  <p:notesMasterIdLst>
    <p:notesMasterId r:id="rId14"/>
  </p:notesMasterIdLst>
  <p:handoutMasterIdLst>
    <p:handoutMasterId r:id="rId15"/>
  </p:handoutMasterIdLst>
  <p:sldIdLst>
    <p:sldId id="360" r:id="rId5"/>
    <p:sldId id="265" r:id="rId6"/>
    <p:sldId id="261" r:id="rId7"/>
    <p:sldId id="365" r:id="rId8"/>
    <p:sldId id="363" r:id="rId9"/>
    <p:sldId id="366" r:id="rId10"/>
    <p:sldId id="353" r:id="rId11"/>
    <p:sldId id="361" r:id="rId12"/>
    <p:sldId id="3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434" autoAdjust="0"/>
  </p:normalViewPr>
  <p:slideViewPr>
    <p:cSldViewPr snapToGrid="0" showGuides="1">
      <p:cViewPr varScale="1">
        <p:scale>
          <a:sx n="41" d="100"/>
          <a:sy n="41" d="100"/>
        </p:scale>
        <p:origin x="72" y="588"/>
      </p:cViewPr>
      <p:guideLst/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7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7/15/2024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66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4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0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3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1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41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10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845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3372" y="982436"/>
            <a:ext cx="9405257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48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8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2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4628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880110"/>
            <a:ext cx="6596062" cy="50977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3F0C0-1147-413B-1687-1F15BE24F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7508" y="0"/>
            <a:ext cx="5764493" cy="6858000"/>
          </a:xfrm>
          <a:custGeom>
            <a:avLst/>
            <a:gdLst>
              <a:gd name="connsiteX0" fmla="*/ 1494409 w 5764493"/>
              <a:gd name="connsiteY0" fmla="*/ 0 h 6858000"/>
              <a:gd name="connsiteX1" fmla="*/ 5764493 w 5764493"/>
              <a:gd name="connsiteY1" fmla="*/ 0 h 6858000"/>
              <a:gd name="connsiteX2" fmla="*/ 5764493 w 5764493"/>
              <a:gd name="connsiteY2" fmla="*/ 6858000 h 6858000"/>
              <a:gd name="connsiteX3" fmla="*/ 238313 w 5764493"/>
              <a:gd name="connsiteY3" fmla="*/ 6858000 h 6858000"/>
              <a:gd name="connsiteX4" fmla="*/ 251264 w 5764493"/>
              <a:gd name="connsiteY4" fmla="*/ 6849373 h 6858000"/>
              <a:gd name="connsiteX5" fmla="*/ 776282 w 5764493"/>
              <a:gd name="connsiteY5" fmla="*/ 6451411 h 6858000"/>
              <a:gd name="connsiteX6" fmla="*/ 2741607 w 5764493"/>
              <a:gd name="connsiteY6" fmla="*/ 3678515 h 6858000"/>
              <a:gd name="connsiteX7" fmla="*/ 1521342 w 5764493"/>
              <a:gd name="connsiteY7" fmla="*/ 24338 h 6858000"/>
              <a:gd name="connsiteX8" fmla="*/ 879874 w 5764493"/>
              <a:gd name="connsiteY8" fmla="*/ 0 h 6858000"/>
              <a:gd name="connsiteX9" fmla="*/ 1477051 w 5764493"/>
              <a:gd name="connsiteY9" fmla="*/ 0 h 6858000"/>
              <a:gd name="connsiteX10" fmla="*/ 1503062 w 5764493"/>
              <a:gd name="connsiteY10" fmla="*/ 23504 h 6858000"/>
              <a:gd name="connsiteX11" fmla="*/ 2723328 w 5764493"/>
              <a:gd name="connsiteY11" fmla="*/ 3677682 h 6858000"/>
              <a:gd name="connsiteX12" fmla="*/ 758003 w 5764493"/>
              <a:gd name="connsiteY12" fmla="*/ 6450578 h 6858000"/>
              <a:gd name="connsiteX13" fmla="*/ 232984 w 5764493"/>
              <a:gd name="connsiteY13" fmla="*/ 6848540 h 6858000"/>
              <a:gd name="connsiteX14" fmla="*/ 218782 w 5764493"/>
              <a:gd name="connsiteY14" fmla="*/ 6858000 h 6858000"/>
              <a:gd name="connsiteX15" fmla="*/ 0 w 5764493"/>
              <a:gd name="connsiteY15" fmla="*/ 6858000 h 6858000"/>
              <a:gd name="connsiteX16" fmla="*/ 105163 w 5764493"/>
              <a:gd name="connsiteY16" fmla="*/ 6785068 h 6858000"/>
              <a:gd name="connsiteX17" fmla="*/ 621812 w 5764493"/>
              <a:gd name="connsiteY17" fmla="*/ 6378742 h 6858000"/>
              <a:gd name="connsiteX18" fmla="*/ 2496161 w 5764493"/>
              <a:gd name="connsiteY18" fmla="*/ 3621913 h 6858000"/>
              <a:gd name="connsiteX19" fmla="*/ 895263 w 5764493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4493" h="6858000">
                <a:moveTo>
                  <a:pt x="1494409" y="0"/>
                </a:moveTo>
                <a:lnTo>
                  <a:pt x="5764493" y="0"/>
                </a:lnTo>
                <a:lnTo>
                  <a:pt x="5764493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43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91F53A-43E8-35E3-5ACA-D7A42EB73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5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1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0A4F2B-CA9C-2019-E84C-7C17DFD98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191378-FF48-4A6B-70C2-CFB4A267A0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5A0127-ED9F-6E5C-4014-5E75D6C58E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4143" y="0"/>
            <a:ext cx="7217857" cy="6858000"/>
          </a:xfrm>
          <a:custGeom>
            <a:avLst/>
            <a:gdLst>
              <a:gd name="connsiteX0" fmla="*/ 1494409 w 7217857"/>
              <a:gd name="connsiteY0" fmla="*/ 0 h 6858000"/>
              <a:gd name="connsiteX1" fmla="*/ 4632500 w 7217857"/>
              <a:gd name="connsiteY1" fmla="*/ 0 h 6858000"/>
              <a:gd name="connsiteX2" fmla="*/ 5764493 w 7217857"/>
              <a:gd name="connsiteY2" fmla="*/ 0 h 6858000"/>
              <a:gd name="connsiteX3" fmla="*/ 7217857 w 7217857"/>
              <a:gd name="connsiteY3" fmla="*/ 0 h 6858000"/>
              <a:gd name="connsiteX4" fmla="*/ 7217857 w 7217857"/>
              <a:gd name="connsiteY4" fmla="*/ 6858000 h 6858000"/>
              <a:gd name="connsiteX5" fmla="*/ 5764493 w 7217857"/>
              <a:gd name="connsiteY5" fmla="*/ 6858000 h 6858000"/>
              <a:gd name="connsiteX6" fmla="*/ 4632500 w 7217857"/>
              <a:gd name="connsiteY6" fmla="*/ 6858000 h 6858000"/>
              <a:gd name="connsiteX7" fmla="*/ 238313 w 7217857"/>
              <a:gd name="connsiteY7" fmla="*/ 6858000 h 6858000"/>
              <a:gd name="connsiteX8" fmla="*/ 251264 w 7217857"/>
              <a:gd name="connsiteY8" fmla="*/ 6849373 h 6858000"/>
              <a:gd name="connsiteX9" fmla="*/ 776282 w 7217857"/>
              <a:gd name="connsiteY9" fmla="*/ 6451411 h 6858000"/>
              <a:gd name="connsiteX10" fmla="*/ 2741607 w 7217857"/>
              <a:gd name="connsiteY10" fmla="*/ 3678515 h 6858000"/>
              <a:gd name="connsiteX11" fmla="*/ 1521342 w 7217857"/>
              <a:gd name="connsiteY11" fmla="*/ 24338 h 6858000"/>
              <a:gd name="connsiteX12" fmla="*/ 879874 w 7217857"/>
              <a:gd name="connsiteY12" fmla="*/ 0 h 6858000"/>
              <a:gd name="connsiteX13" fmla="*/ 1477051 w 7217857"/>
              <a:gd name="connsiteY13" fmla="*/ 0 h 6858000"/>
              <a:gd name="connsiteX14" fmla="*/ 1503062 w 7217857"/>
              <a:gd name="connsiteY14" fmla="*/ 23504 h 6858000"/>
              <a:gd name="connsiteX15" fmla="*/ 2723328 w 7217857"/>
              <a:gd name="connsiteY15" fmla="*/ 3677682 h 6858000"/>
              <a:gd name="connsiteX16" fmla="*/ 758003 w 7217857"/>
              <a:gd name="connsiteY16" fmla="*/ 6450578 h 6858000"/>
              <a:gd name="connsiteX17" fmla="*/ 232984 w 7217857"/>
              <a:gd name="connsiteY17" fmla="*/ 6848540 h 6858000"/>
              <a:gd name="connsiteX18" fmla="*/ 218782 w 7217857"/>
              <a:gd name="connsiteY18" fmla="*/ 6858000 h 6858000"/>
              <a:gd name="connsiteX19" fmla="*/ 0 w 7217857"/>
              <a:gd name="connsiteY19" fmla="*/ 6858000 h 6858000"/>
              <a:gd name="connsiteX20" fmla="*/ 105163 w 7217857"/>
              <a:gd name="connsiteY20" fmla="*/ 6785068 h 6858000"/>
              <a:gd name="connsiteX21" fmla="*/ 621812 w 7217857"/>
              <a:gd name="connsiteY21" fmla="*/ 6378742 h 6858000"/>
              <a:gd name="connsiteX22" fmla="*/ 2496161 w 7217857"/>
              <a:gd name="connsiteY22" fmla="*/ 3621913 h 6858000"/>
              <a:gd name="connsiteX23" fmla="*/ 895263 w 7217857"/>
              <a:gd name="connsiteY23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17857" h="6858000">
                <a:moveTo>
                  <a:pt x="1494409" y="0"/>
                </a:moveTo>
                <a:lnTo>
                  <a:pt x="4632500" y="0"/>
                </a:lnTo>
                <a:lnTo>
                  <a:pt x="5764493" y="0"/>
                </a:lnTo>
                <a:lnTo>
                  <a:pt x="7217857" y="0"/>
                </a:lnTo>
                <a:lnTo>
                  <a:pt x="7217857" y="6858000"/>
                </a:lnTo>
                <a:lnTo>
                  <a:pt x="5764493" y="6858000"/>
                </a:lnTo>
                <a:lnTo>
                  <a:pt x="4632500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660988" y="-959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440557" y="-2292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0CB6C4-9B58-9A3F-9D5D-12C0B58A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1039" y="2606040"/>
            <a:ext cx="5276480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36159" y="2606040"/>
            <a:ext cx="5274802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DDA6B1-6025-FEA3-B8BB-05F6EBA55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0727" y="-9589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E14614-7B6B-2144-6181-C2C516D0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B15B36F-FBDF-DF28-B03B-6D512C4C0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1BC0A8-A262-DF6C-DB53-DBB7E73B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30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9598" y="-1"/>
            <a:ext cx="2578595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220"/>
            <a:ext cx="729456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81039" y="2429436"/>
            <a:ext cx="3283684" cy="374276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4864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06231" y="-115242"/>
            <a:ext cx="2825510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00104" y="-115244"/>
            <a:ext cx="3040473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0269" y="0"/>
            <a:ext cx="2233692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6094" y="874310"/>
            <a:ext cx="1323335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5755" y="823866"/>
            <a:ext cx="1424013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916" y="941398"/>
            <a:ext cx="1207691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4684" y="996982"/>
            <a:ext cx="1046155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4CD6-CBC4-7AC6-C929-63C3FA6913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59263" y="2428875"/>
            <a:ext cx="7228576" cy="3743325"/>
          </a:xfrm>
        </p:spPr>
        <p:txBody>
          <a:bodyPr>
            <a:normAutofit/>
          </a:bodyPr>
          <a:lstStyle>
            <a:lvl1pPr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 marL="1828800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126BD7-FA78-021A-88A6-8125F226A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AB8D6D-8446-28BA-5303-9CAC699E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265813-9153-0723-D330-6861790E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59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385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10829923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8" y="2107096"/>
            <a:ext cx="10829923" cy="284656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23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483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955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92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792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3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4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68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02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8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10" r:id="rId21"/>
    <p:sldLayoutId id="2147483691" r:id="rId22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901" y="1016363"/>
            <a:ext cx="9405257" cy="4893128"/>
          </a:xfrm>
        </p:spPr>
        <p:txBody>
          <a:bodyPr/>
          <a:lstStyle/>
          <a:p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The Learning Curve to Implementing a Just Culture: Navigating the Path to Fairness and Accountability</a:t>
            </a: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Chynna Lee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31376F-59AF-F711-409F-69FBE46A0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377940"/>
            <a:ext cx="5143500" cy="1031643"/>
          </a:xfrm>
        </p:spPr>
        <p:txBody>
          <a:bodyPr anchor="b"/>
          <a:lstStyle/>
          <a:p>
            <a:r>
              <a:rPr lang="en-US" dirty="0"/>
              <a:t>Brief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692" y="1828800"/>
            <a:ext cx="5472845" cy="4651260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 sz="2400" dirty="0"/>
              <a:t>Just Culture: An environment where individuals are not punished for honest mistakes but are held accountable for negligence or misconduct.</a:t>
            </a:r>
          </a:p>
          <a:p>
            <a:r>
              <a:rPr lang="en-US" sz="2400" dirty="0"/>
              <a:t>Importance: Promotes fairness, accountability, and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Understanding Just Culture:</a:t>
            </a:r>
            <a:br>
              <a:rPr lang="en-US" dirty="0"/>
            </a:br>
            <a:r>
              <a:rPr lang="en-US" sz="3100" dirty="0"/>
              <a:t>Core Principles: Balances accountability with a non-punitive approach to errors</a:t>
            </a:r>
            <a:br>
              <a:rPr lang="en-US" sz="3100" dirty="0"/>
            </a:br>
            <a:r>
              <a:rPr lang="en-US" sz="3100" dirty="0"/>
              <a:t>Benefits: Enhances safety, trust, and transparency within organizations</a:t>
            </a:r>
            <a:br>
              <a:rPr lang="en-US" sz="3100" dirty="0"/>
            </a:br>
            <a:r>
              <a:rPr lang="en-US" sz="3100" dirty="0"/>
              <a:t>Challenges: Requires a shift in mindset from blame to learning</a:t>
            </a:r>
          </a:p>
        </p:txBody>
      </p:sp>
      <p:pic>
        <p:nvPicPr>
          <p:cNvPr id="12" name="Picture Placeholder 11" descr="Tractor in a field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/>
      </p:pic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466" y="304801"/>
            <a:ext cx="5718534" cy="2187453"/>
          </a:xfrm>
        </p:spPr>
        <p:txBody>
          <a:bodyPr anchor="b">
            <a:normAutofit/>
          </a:bodyPr>
          <a:lstStyle/>
          <a:p>
            <a:r>
              <a:rPr lang="en-US" dirty="0"/>
              <a:t>Initial Steps in Implementing Just Culture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465" y="2492253"/>
            <a:ext cx="5718533" cy="3181715"/>
          </a:xfrm>
        </p:spPr>
        <p:txBody>
          <a:bodyPr anchor="t">
            <a:noAutofit/>
          </a:bodyPr>
          <a:lstStyle/>
          <a:p>
            <a:r>
              <a:rPr lang="en-US" sz="2400" dirty="0"/>
              <a:t>Assessment: Evaluate the current organizational culture</a:t>
            </a:r>
          </a:p>
          <a:p>
            <a:r>
              <a:rPr lang="en-US" sz="2400" dirty="0"/>
              <a:t>Leadership Commitment: Secure buy-in from top management</a:t>
            </a:r>
          </a:p>
          <a:p>
            <a:r>
              <a:rPr lang="en-US" sz="2400" dirty="0"/>
              <a:t>Education: Train employees on just culture principles and practices</a:t>
            </a:r>
          </a:p>
        </p:txBody>
      </p:sp>
    </p:spTree>
    <p:extLst>
      <p:ext uri="{BB962C8B-B14F-4D97-AF65-F5344CB8AC3E}">
        <p14:creationId xmlns:p14="http://schemas.microsoft.com/office/powerpoint/2010/main" val="359486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5451-9C62-77F3-8A67-768FD708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Developing Policies and Procedures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3544A-F007-AEFD-6CE9-9AEC8769D4D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Clear Guidelines: Define what constitutes acceptable and unacceptable behavior</a:t>
            </a:r>
          </a:p>
          <a:p>
            <a:r>
              <a:rPr lang="en-US" sz="2400" dirty="0"/>
              <a:t>Reporting Mechanisms: Establish anonymous reporting systems</a:t>
            </a:r>
          </a:p>
          <a:p>
            <a:r>
              <a:rPr lang="en-US" sz="2400" dirty="0"/>
              <a:t>Investigation Processes: Create fair and thorough processes for investigating incidents</a:t>
            </a:r>
          </a:p>
        </p:txBody>
      </p:sp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466" y="378667"/>
            <a:ext cx="5718534" cy="1879124"/>
          </a:xfrm>
        </p:spPr>
        <p:txBody>
          <a:bodyPr anchor="b">
            <a:normAutofit/>
          </a:bodyPr>
          <a:lstStyle/>
          <a:p>
            <a:r>
              <a:rPr lang="en-US" dirty="0"/>
              <a:t>Training and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015" y="2257791"/>
            <a:ext cx="5298831" cy="3791317"/>
          </a:xfrm>
        </p:spPr>
        <p:txBody>
          <a:bodyPr anchor="t">
            <a:noAutofit/>
          </a:bodyPr>
          <a:lstStyle/>
          <a:p>
            <a:r>
              <a:rPr lang="en-US" sz="2000" dirty="0"/>
              <a:t>Ongoing Training: Regular workshops and seminars on just culture</a:t>
            </a:r>
          </a:p>
          <a:p>
            <a:r>
              <a:rPr lang="en-US" sz="2000" dirty="0"/>
              <a:t>Open Communication: Encourage open dialogue about errors and improvements</a:t>
            </a:r>
          </a:p>
          <a:p>
            <a:r>
              <a:rPr lang="en-US" sz="2000" dirty="0"/>
              <a:t>Feedback Loops: Implement systems for continuous feedback and improvement</a:t>
            </a:r>
          </a:p>
        </p:txBody>
      </p:sp>
      <p:pic>
        <p:nvPicPr>
          <p:cNvPr id="12" name="Picture Placeholder 11" descr="Aerial view of fields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</p:spTree>
    <p:extLst>
      <p:ext uri="{BB962C8B-B14F-4D97-AF65-F5344CB8AC3E}">
        <p14:creationId xmlns:p14="http://schemas.microsoft.com/office/powerpoint/2010/main" val="113388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Overcoming Resistance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038" y="2606040"/>
            <a:ext cx="10666899" cy="3394062"/>
          </a:xfrm>
        </p:spPr>
        <p:txBody>
          <a:bodyPr>
            <a:noAutofit/>
          </a:bodyPr>
          <a:lstStyle/>
          <a:p>
            <a:r>
              <a:rPr lang="en-US" sz="2800" dirty="0"/>
              <a:t>Addressing Concerns: Listen to and address employee fears and misconceptions</a:t>
            </a:r>
          </a:p>
          <a:p>
            <a:r>
              <a:rPr lang="en-US" sz="2800" dirty="0"/>
              <a:t>Success Stories: Share examples of successful just culture implementations</a:t>
            </a:r>
          </a:p>
          <a:p>
            <a:r>
              <a:rPr lang="en-US" sz="2800" dirty="0"/>
              <a:t>Incentives: Provide incentives for embracing just culture practices</a:t>
            </a:r>
          </a:p>
        </p:txBody>
      </p:sp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DFF4-B34F-437F-7389-D07EBBF7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Progress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506B3-7CD1-7D3C-FB3F-00D055A6F0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2030" y="2330288"/>
            <a:ext cx="10995470" cy="4085492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Key Metrics: Track metrics such as incident reports, employee engagement, and safety improvements</a:t>
            </a:r>
          </a:p>
          <a:p>
            <a:pPr lvl="1"/>
            <a:r>
              <a:rPr lang="en-US" sz="2800" dirty="0"/>
              <a:t>Regular Reviews: Conduct regular reviews of policies and procedures</a:t>
            </a:r>
          </a:p>
          <a:p>
            <a:pPr lvl="1"/>
            <a:r>
              <a:rPr lang="en-US" sz="2800" dirty="0"/>
              <a:t>Adjustments: Make necessary adjustments based on feedback and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6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8507-505E-AEA1-ECC8-374B2EDF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Sustaining Just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E708F-82E1-653A-BDFE-347324A255E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Leadership Role: Continuous support and modeling from leadership</a:t>
            </a:r>
          </a:p>
          <a:p>
            <a:r>
              <a:rPr lang="en-US" sz="2000" dirty="0"/>
              <a:t>Cultural Integration: Integrate just culture principles into the organizational DNA</a:t>
            </a:r>
          </a:p>
          <a:p>
            <a:r>
              <a:rPr lang="en-US" sz="2000" dirty="0"/>
              <a:t>Recognition: Recognize and celebrate milestones and successes</a:t>
            </a:r>
          </a:p>
        </p:txBody>
      </p:sp>
      <p:pic>
        <p:nvPicPr>
          <p:cNvPr id="6" name="Picture Placeholder 5" descr="A tractor in a field">
            <a:extLst>
              <a:ext uri="{FF2B5EF4-FFF2-40B4-BE49-F238E27FC236}">
                <a16:creationId xmlns:a16="http://schemas.microsoft.com/office/drawing/2014/main" id="{5B65CF3C-C87C-5361-BB9F-5021149B9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</p:spTree>
    <p:extLst>
      <p:ext uri="{BB962C8B-B14F-4D97-AF65-F5344CB8AC3E}">
        <p14:creationId xmlns:p14="http://schemas.microsoft.com/office/powerpoint/2010/main" val="40532153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0FE38A-9F40-477F-8251-8026D807743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A64C4C-1C1A-4AD5-A45E-ACC15888C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36FBFD-CEAC-47B6-A2BE-91A1F1A46BB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{9486029D-95A7-4CDF-ADE8-E79F2C56A7BA}tf22750164_win32</Template>
  <TotalTime>63</TotalTime>
  <Words>302</Words>
  <Application>Microsoft Office PowerPoint</Application>
  <PresentationFormat>Widescreen</PresentationFormat>
  <Paragraphs>38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Meiryo</vt:lpstr>
      <vt:lpstr>Arial</vt:lpstr>
      <vt:lpstr>Calibri</vt:lpstr>
      <vt:lpstr>Corbel</vt:lpstr>
      <vt:lpstr>SketchLinesVTI</vt:lpstr>
      <vt:lpstr>  The Learning Curve to Implementing a Just Culture: Navigating the Path to Fairness and Accountability  Chynna Lee </vt:lpstr>
      <vt:lpstr>Brief Overview </vt:lpstr>
      <vt:lpstr>Understanding Just Culture: Core Principles: Balances accountability with a non-punitive approach to errors Benefits: Enhances safety, trust, and transparency within organizations Challenges: Requires a shift in mindset from blame to learning</vt:lpstr>
      <vt:lpstr>Initial Steps in Implementing Just Culture</vt:lpstr>
      <vt:lpstr>Developing Policies and Procedures </vt:lpstr>
      <vt:lpstr>Training and Communication</vt:lpstr>
      <vt:lpstr>Overcoming Resistance</vt:lpstr>
      <vt:lpstr>Measuring Progress</vt:lpstr>
      <vt:lpstr>Sustaining Just Culture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chynna lee</dc:creator>
  <cp:lastModifiedBy>chynna lee</cp:lastModifiedBy>
  <cp:revision>1</cp:revision>
  <dcterms:created xsi:type="dcterms:W3CDTF">2024-07-15T17:43:01Z</dcterms:created>
  <dcterms:modified xsi:type="dcterms:W3CDTF">2024-07-15T18:46:30Z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